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customXml/itemProps1.xml" ContentType="application/vnd.openxmlformats-officedocument.customXmlPropertie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9" r:id="rId3"/>
    <p:sldId id="260" r:id="rId4"/>
    <p:sldId id="261" r:id="rId5"/>
    <p:sldId id="262" r:id="rId6"/>
    <p:sldId id="263" r:id="rId7"/>
    <p:sldId id="264" r:id="rId8"/>
    <p:sldId id="265" r:id="rId9"/>
    <p:sldId id="266" r:id="rId10"/>
    <p:sldId id="267" r:id="rId11"/>
    <p:sldId id="269" r:id="rId12"/>
    <p:sldId id="268"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58"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25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CCCC89-2713-4170-ABCD-E937BE5197E5}" type="datetimeFigureOut">
              <a:rPr lang="en-US" smtClean="0"/>
              <a:t>6/3/2010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BC2E16-8529-4357-A16C-4B9FE035F911}"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 will talk about the phenomenon of mobile learning, at the various acheivements of the global mobile learning research community and how these acheivements mirror or disrupt the 'developed'/'developing' dichotomy.</a:t>
            </a:r>
          </a:p>
        </p:txBody>
      </p:sp>
      <p:sp>
        <p:nvSpPr>
          <p:cNvPr id="4" name="Slide Number Placeholder 3"/>
          <p:cNvSpPr>
            <a:spLocks noGrp="1"/>
          </p:cNvSpPr>
          <p:nvPr>
            <p:ph type="sldNum" sz="quarter" idx="10"/>
          </p:nvPr>
        </p:nvSpPr>
        <p:spPr/>
        <p:txBody>
          <a:bodyPr/>
          <a:lstStyle/>
          <a:p>
            <a:fld id="{0F674D2C-06E8-4CF2-8101-274F52ADD64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First</a:t>
            </a:r>
            <a:r>
              <a:rPr lang="en-GB" baseline="0" dirty="0" smtClean="0"/>
              <a:t> the previously difficult</a:t>
            </a:r>
          </a:p>
          <a:p>
            <a:endParaRPr lang="en-GB" baseline="0" dirty="0" smtClean="0"/>
          </a:p>
          <a:p>
            <a:r>
              <a:rPr lang="en-GB" baseline="0" dirty="0" smtClean="0"/>
              <a:t>Then the previously impossible</a:t>
            </a:r>
          </a:p>
          <a:p>
            <a:endParaRPr lang="en-GB" baseline="0" dirty="0" smtClean="0"/>
          </a:p>
          <a:p>
            <a:r>
              <a:rPr lang="en-GB" baseline="0" dirty="0" smtClean="0"/>
              <a:t>Finally the previously inconceivable </a:t>
            </a:r>
            <a:endParaRPr lang="en-GB" dirty="0"/>
          </a:p>
        </p:txBody>
      </p:sp>
      <p:sp>
        <p:nvSpPr>
          <p:cNvPr id="4" name="Slide Number Placeholder 3"/>
          <p:cNvSpPr>
            <a:spLocks noGrp="1"/>
          </p:cNvSpPr>
          <p:nvPr>
            <p:ph type="sldNum" sz="quarter" idx="10"/>
          </p:nvPr>
        </p:nvSpPr>
        <p:spPr/>
        <p:txBody>
          <a:bodyPr/>
          <a:lstStyle/>
          <a:p>
            <a:fld id="{CE24493C-CEDD-479D-9A21-54AD6FECF136}" type="slidenum">
              <a:rPr lang="en-GB" smtClean="0"/>
              <a:pPr/>
              <a:t>17</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Two paradigms</a:t>
            </a:r>
            <a:endParaRPr lang="en-GB" dirty="0"/>
          </a:p>
        </p:txBody>
      </p:sp>
      <p:sp>
        <p:nvSpPr>
          <p:cNvPr id="4" name="Slide Number Placeholder 3"/>
          <p:cNvSpPr>
            <a:spLocks noGrp="1"/>
          </p:cNvSpPr>
          <p:nvPr>
            <p:ph type="sldNum" sz="quarter" idx="10"/>
          </p:nvPr>
        </p:nvSpPr>
        <p:spPr/>
        <p:txBody>
          <a:bodyPr/>
          <a:lstStyle/>
          <a:p>
            <a:fld id="{CE24493C-CEDD-479D-9A21-54AD6FECF136}" type="slidenum">
              <a:rPr lang="en-GB" smtClean="0"/>
              <a:pPr/>
              <a:t>18</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Hi, I was in Rome on July, 10th 2006, one day after the historical victory of the Italian football team in the World Cup in Germany. All nation was excited and crowds went to Rome to celebrate the team coming back from Germany that evening. I was next to the </a:t>
            </a:r>
            <a:r>
              <a:rPr lang="en-GB" dirty="0" err="1" smtClean="0"/>
              <a:t>istitutional</a:t>
            </a:r>
            <a:r>
              <a:rPr lang="en-GB" dirty="0" smtClean="0"/>
              <a:t> palace where Romano </a:t>
            </a:r>
            <a:r>
              <a:rPr lang="en-GB" dirty="0" err="1" smtClean="0"/>
              <a:t>Prodi</a:t>
            </a:r>
            <a:r>
              <a:rPr lang="en-GB" dirty="0" smtClean="0"/>
              <a:t> and other politicians were about to host the football team. The air was electric: as soon as the bus bringing the football players turned the corner entering in my visual field, the first thing the crowd did was not to give a huge clap or to or sing for the football team, but rather raise their </a:t>
            </a:r>
            <a:r>
              <a:rPr lang="en-GB" dirty="0" err="1" smtClean="0"/>
              <a:t>cameraphones</a:t>
            </a:r>
            <a:r>
              <a:rPr lang="en-GB" dirty="0" smtClean="0"/>
              <a:t> and take a snapshot of the historical moment, to say "I WAS THERE, THIS IS THE PROOF!". </a:t>
            </a:r>
          </a:p>
          <a:p>
            <a:endParaRPr lang="en-GB" dirty="0"/>
          </a:p>
        </p:txBody>
      </p:sp>
      <p:sp>
        <p:nvSpPr>
          <p:cNvPr id="4" name="Slide Number Placeholder 3"/>
          <p:cNvSpPr>
            <a:spLocks noGrp="1"/>
          </p:cNvSpPr>
          <p:nvPr>
            <p:ph type="sldNum" sz="quarter" idx="10"/>
          </p:nvPr>
        </p:nvSpPr>
        <p:spPr/>
        <p:txBody>
          <a:bodyPr/>
          <a:lstStyle/>
          <a:p>
            <a:fld id="{836F341E-8F17-46A6-A46A-38FE1CF56891}" type="slidenum">
              <a:rPr lang="en-GB" smtClean="0"/>
              <a:pPr/>
              <a:t>19</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753361-83D5-4363-81AE-6834866CEDC4}" type="slidenum">
              <a:rPr lang="en-GB"/>
              <a:pPr/>
              <a:t>21</a:t>
            </a:fld>
            <a:endParaRPr lang="en-GB"/>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r>
              <a:rPr lang="en-GB" dirty="0" smtClean="0"/>
              <a:t>Now the knowledge created is local, </a:t>
            </a:r>
            <a:r>
              <a:rPr lang="en-GB" dirty="0" err="1" smtClean="0"/>
              <a:t>untethered</a:t>
            </a:r>
            <a:r>
              <a:rPr lang="en-GB" dirty="0" smtClean="0"/>
              <a:t>, spontaneous</a:t>
            </a:r>
          </a:p>
          <a:p>
            <a:endParaRPr lang="en-GB" dirty="0" smtClean="0"/>
          </a:p>
          <a:p>
            <a:r>
              <a:rPr lang="en-GB" dirty="0" smtClean="0"/>
              <a:t>Content and discussion is</a:t>
            </a:r>
            <a:r>
              <a:rPr lang="en-GB" baseline="0" dirty="0" smtClean="0"/>
              <a:t> personal, private</a:t>
            </a:r>
            <a:endParaRPr lang="en-GB" dirty="0" smtClean="0"/>
          </a:p>
          <a:p>
            <a:endParaRPr lang="en-GB" dirty="0" smtClean="0"/>
          </a:p>
          <a:p>
            <a:r>
              <a:rPr lang="en-GB" dirty="0" smtClean="0"/>
              <a:t>Citizen </a:t>
            </a:r>
            <a:r>
              <a:rPr lang="en-GB" dirty="0"/>
              <a:t>journalists create news and hence knowledge outside traditional press channels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A4E4F5D-0D64-4432-9BE7-DBB61DFF54E4}" type="slidenum">
              <a:rPr lang="en-GB" sz="1200">
                <a:latin typeface="Calibri" pitchFamily="34" charset="0"/>
              </a:rPr>
              <a:pPr algn="r"/>
              <a:t>22</a:t>
            </a:fld>
            <a:endParaRPr lang="en-GB" sz="1200">
              <a:latin typeface="Calibri" pitchFamily="34" charset="0"/>
            </a:endParaRPr>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55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dirty="0" smtClean="0"/>
              <a:t>Day extender syndrome –applies potentially to universities too</a:t>
            </a:r>
          </a:p>
          <a:p>
            <a:pPr eaLnBrk="1" hangingPunct="1">
              <a:spcBef>
                <a:spcPct val="0"/>
              </a:spcBef>
            </a:pPr>
            <a:endParaRPr lang="en-GB" dirty="0" smtClean="0"/>
          </a:p>
          <a:p>
            <a:pPr eaLnBrk="1" hangingPunct="1">
              <a:spcBef>
                <a:spcPct val="0"/>
              </a:spcBef>
            </a:pPr>
            <a:r>
              <a:rPr lang="en-GB" dirty="0" smtClean="0"/>
              <a:t>No dead air</a:t>
            </a:r>
          </a:p>
          <a:p>
            <a:pPr eaLnBrk="1" hangingPunct="1">
              <a:spcBef>
                <a:spcPct val="0"/>
              </a:spcBef>
            </a:pPr>
            <a:endParaRPr lang="en-GB" dirty="0" smtClean="0"/>
          </a:p>
          <a:p>
            <a:pPr eaLnBrk="1" hangingPunct="1">
              <a:spcBef>
                <a:spcPct val="0"/>
              </a:spcBef>
            </a:pPr>
            <a:r>
              <a:rPr lang="en-GB" dirty="0" smtClean="0"/>
              <a:t>Users reclaim this space</a:t>
            </a:r>
          </a:p>
          <a:p>
            <a:pPr eaLnBrk="1" hangingPunct="1">
              <a:spcBef>
                <a:spcPct val="0"/>
              </a:spcBef>
            </a:pPr>
            <a:endParaRPr lang="en-GB" dirty="0" smtClean="0"/>
          </a:p>
          <a:p>
            <a:pPr eaLnBrk="1" hangingPunct="1">
              <a:spcBef>
                <a:spcPct val="0"/>
              </a:spcBef>
            </a:pPr>
            <a:endParaRPr lang="en-GB"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err="1" smtClean="0"/>
              <a:t>Approxi</a:t>
            </a:r>
            <a:r>
              <a:rPr lang="en-US" dirty="0" smtClean="0"/>
              <a:t> – meeting </a:t>
            </a:r>
          </a:p>
          <a:p>
            <a:pPr eaLnBrk="1" hangingPunct="1">
              <a:spcBef>
                <a:spcPct val="0"/>
              </a:spcBef>
            </a:pPr>
            <a:endParaRPr lang="en-US" dirty="0" smtClean="0"/>
          </a:p>
          <a:p>
            <a:pPr eaLnBrk="1" hangingPunct="1">
              <a:spcBef>
                <a:spcPct val="0"/>
              </a:spcBef>
            </a:pPr>
            <a:r>
              <a:rPr lang="en-US" dirty="0" smtClean="0"/>
              <a:t>Slipperiness of time</a:t>
            </a:r>
          </a:p>
          <a:p>
            <a:pPr eaLnBrk="1" hangingPunct="1">
              <a:spcBef>
                <a:spcPct val="0"/>
              </a:spcBef>
            </a:pPr>
            <a:endParaRPr lang="en-US" dirty="0" smtClean="0"/>
          </a:p>
          <a:p>
            <a:pPr eaLnBrk="1" hangingPunct="1">
              <a:spcBef>
                <a:spcPct val="0"/>
              </a:spcBef>
            </a:pPr>
            <a:r>
              <a:rPr lang="en-US" dirty="0" smtClean="0"/>
              <a:t>Micro-coordination</a:t>
            </a:r>
          </a:p>
          <a:p>
            <a:pPr eaLnBrk="1" hangingPunct="1">
              <a:spcBef>
                <a:spcPct val="0"/>
              </a:spcBef>
            </a:pPr>
            <a:endParaRPr lang="en-US" dirty="0" smtClean="0"/>
          </a:p>
          <a:p>
            <a:pPr eaLnBrk="1" hangingPunct="1">
              <a:spcBef>
                <a:spcPct val="0"/>
              </a:spcBef>
            </a:pPr>
            <a:r>
              <a:rPr lang="en-US" dirty="0" smtClean="0"/>
              <a:t>Softening of schedules</a:t>
            </a:r>
          </a:p>
          <a:p>
            <a:pPr eaLnBrk="1" hangingPunct="1">
              <a:spcBef>
                <a:spcPct val="0"/>
              </a:spcBef>
            </a:pPr>
            <a:endParaRPr lang="en-US" dirty="0" smtClean="0"/>
          </a:p>
          <a:p>
            <a:pPr eaLnBrk="1" hangingPunct="1">
              <a:spcBef>
                <a:spcPct val="0"/>
              </a:spcBef>
            </a:pPr>
            <a:r>
              <a:rPr lang="en-US" dirty="0" smtClean="0"/>
              <a:t>Punctuality </a:t>
            </a:r>
            <a:r>
              <a:rPr lang="en-US" dirty="0" err="1" smtClean="0"/>
              <a:t>valorised</a:t>
            </a:r>
            <a:r>
              <a:rPr lang="en-US" dirty="0" smtClean="0"/>
              <a:t> by </a:t>
            </a:r>
            <a:r>
              <a:rPr lang="en-US" dirty="0" err="1" smtClean="0"/>
              <a:t>swiss</a:t>
            </a:r>
            <a:r>
              <a:rPr lang="en-US" dirty="0" smtClean="0"/>
              <a:t> </a:t>
            </a:r>
            <a:r>
              <a:rPr lang="en-US" dirty="0" err="1" smtClean="0"/>
              <a:t>calvinists</a:t>
            </a:r>
            <a:endParaRPr lang="en-US" dirty="0" smtClean="0"/>
          </a:p>
          <a:p>
            <a:pPr eaLnBrk="1" hangingPunct="1">
              <a:spcBef>
                <a:spcPct val="0"/>
              </a:spcBef>
            </a:pPr>
            <a:endParaRPr lang="en-US" dirty="0" smtClean="0"/>
          </a:p>
          <a:p>
            <a:pPr eaLnBrk="1" hangingPunct="1">
              <a:spcBef>
                <a:spcPct val="0"/>
              </a:spcBef>
            </a:pPr>
            <a:r>
              <a:rPr lang="en-US" dirty="0" smtClean="0"/>
              <a:t>Also threat to </a:t>
            </a:r>
            <a:r>
              <a:rPr lang="en-US" dirty="0" err="1" smtClean="0"/>
              <a:t>organisation</a:t>
            </a:r>
            <a:r>
              <a:rPr lang="en-US" dirty="0" smtClean="0"/>
              <a:t> of education system – runs</a:t>
            </a:r>
            <a:r>
              <a:rPr lang="en-US" baseline="0" dirty="0" smtClean="0"/>
              <a:t> on fixed time</a:t>
            </a: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
        <p:nvSpPr>
          <p:cNvPr id="6656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453BD92-B8FA-47F7-9769-51FB82088EF0}" type="slidenum">
              <a:rPr lang="en-GB" sz="1200">
                <a:latin typeface="Calibri" pitchFamily="34" charset="0"/>
              </a:rPr>
              <a:pPr algn="r"/>
              <a:t>23</a:t>
            </a:fld>
            <a:endParaRPr lang="en-GB" sz="120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757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C6C52F-8F6A-429D-B8CE-0DF6378D9ADC}" type="slidenum">
              <a:rPr lang="en-GB" smtClean="0"/>
              <a:pPr fontAlgn="base">
                <a:spcBef>
                  <a:spcPct val="0"/>
                </a:spcBef>
                <a:spcAft>
                  <a:spcPct val="0"/>
                </a:spcAft>
                <a:defRPr/>
              </a:pPr>
              <a:t>24</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80000"/>
              </a:lnSpc>
              <a:spcBef>
                <a:spcPct val="0"/>
              </a:spcBef>
            </a:pPr>
            <a:r>
              <a:rPr lang="en-GB" sz="800" dirty="0" smtClean="0"/>
              <a:t>My abstract alluded to some of the broader social issues and how these impact on ethical ‘design4dev’</a:t>
            </a:r>
          </a:p>
          <a:p>
            <a:pPr>
              <a:lnSpc>
                <a:spcPct val="80000"/>
              </a:lnSpc>
              <a:spcBef>
                <a:spcPct val="0"/>
              </a:spcBef>
            </a:pPr>
            <a:endParaRPr lang="en-GB" sz="800" dirty="0" smtClean="0"/>
          </a:p>
          <a:p>
            <a:pPr>
              <a:lnSpc>
                <a:spcPct val="80000"/>
              </a:lnSpc>
              <a:spcBef>
                <a:spcPct val="0"/>
              </a:spcBef>
            </a:pPr>
            <a:r>
              <a:rPr lang="en-GB" sz="800" dirty="0" smtClean="0"/>
              <a:t>Ethics embraces everything from the legally allowable as set out in laws, statutes and regulations through the institutionally and professionally advisable or preferable as set out in regulations, codes, frameworks and procedures all the way to the socially or culturally expected or acceptable as manifest in such concepts as fashion, taste, behaviour, etiquette and language. All aspects of ethics, especially the last, are important to individuals as expressions of identity, affinity and community.</a:t>
            </a:r>
          </a:p>
          <a:p>
            <a:pPr>
              <a:lnSpc>
                <a:spcPct val="80000"/>
              </a:lnSpc>
              <a:spcBef>
                <a:spcPct val="0"/>
              </a:spcBef>
            </a:pPr>
            <a:r>
              <a:rPr lang="en-GB" sz="800" dirty="0" smtClean="0"/>
              <a:t> </a:t>
            </a:r>
          </a:p>
          <a:p>
            <a:pPr>
              <a:lnSpc>
                <a:spcPct val="80000"/>
              </a:lnSpc>
              <a:spcBef>
                <a:spcPct val="0"/>
              </a:spcBef>
            </a:pPr>
            <a:r>
              <a:rPr lang="en-GB" sz="800" dirty="0" smtClean="0"/>
              <a:t>They are important to researchers because research must be seen as proper and moral, that is within laws and regulations and within the consensus of research community but also as moral and acceptable within the communities within which researchers work. It must also I suspect be aligned to the ethical expectations of communities if it is be methodologically sound. </a:t>
            </a:r>
          </a:p>
          <a:p>
            <a:pPr>
              <a:lnSpc>
                <a:spcPct val="80000"/>
              </a:lnSpc>
              <a:spcBef>
                <a:spcPct val="0"/>
              </a:spcBef>
            </a:pPr>
            <a:r>
              <a:rPr lang="en-GB" sz="800" dirty="0" smtClean="0"/>
              <a:t> </a:t>
            </a:r>
          </a:p>
          <a:p>
            <a:pPr>
              <a:lnSpc>
                <a:spcPct val="80000"/>
              </a:lnSpc>
              <a:spcBef>
                <a:spcPct val="0"/>
              </a:spcBef>
            </a:pPr>
            <a:r>
              <a:rPr lang="en-GB" sz="800" dirty="0" smtClean="0"/>
              <a:t>In looking at the ethics of conducting design research, every researcher is facing in two directions, has two different sets of discourses and responsibilities. </a:t>
            </a:r>
          </a:p>
          <a:p>
            <a:pPr>
              <a:lnSpc>
                <a:spcPct val="80000"/>
              </a:lnSpc>
              <a:spcBef>
                <a:spcPct val="0"/>
              </a:spcBef>
            </a:pPr>
            <a:r>
              <a:rPr lang="en-GB" sz="800" dirty="0" smtClean="0"/>
              <a:t> </a:t>
            </a:r>
          </a:p>
          <a:p>
            <a:pPr>
              <a:lnSpc>
                <a:spcPct val="80000"/>
              </a:lnSpc>
              <a:spcBef>
                <a:spcPct val="0"/>
              </a:spcBef>
            </a:pPr>
            <a:r>
              <a:rPr lang="en-GB" sz="800" dirty="0" smtClean="0"/>
              <a:t>Firstly, each researcher works with and within the ethical expectations and formulations of their profession, their institute and their funder. Secondly, each works with individuals and communities using novel, complex and powerful technologies, individuals and communities that comprise a society increasingly transformed by these technologies, particularly mobile ones and web-based ones. </a:t>
            </a:r>
          </a:p>
          <a:p>
            <a:pPr>
              <a:lnSpc>
                <a:spcPct val="80000"/>
              </a:lnSpc>
              <a:spcBef>
                <a:spcPct val="0"/>
              </a:spcBef>
            </a:pPr>
            <a:r>
              <a:rPr lang="en-GB" sz="800" dirty="0" smtClean="0"/>
              <a:t> </a:t>
            </a:r>
          </a:p>
          <a:p>
            <a:pPr>
              <a:lnSpc>
                <a:spcPct val="80000"/>
              </a:lnSpc>
              <a:spcBef>
                <a:spcPct val="0"/>
              </a:spcBef>
            </a:pPr>
            <a:r>
              <a:rPr lang="en-GB" sz="800" dirty="0" smtClean="0"/>
              <a:t>The first discourse is easy to understand:  technological change is rapid and widespread, and drives social changes - sorry, not meant to sound like technological determinism, whilst ICTD research is often multidisciplinary and multi-partner. Institutional ethics procedures are relatively static and perhaps falling behind this change and complexity but this first discourse is compounded by the second.</a:t>
            </a:r>
          </a:p>
          <a:p>
            <a:pPr>
              <a:lnSpc>
                <a:spcPct val="80000"/>
              </a:lnSpc>
              <a:spcBef>
                <a:spcPct val="0"/>
              </a:spcBef>
            </a:pPr>
            <a:r>
              <a:rPr lang="en-GB" sz="800" dirty="0" smtClean="0"/>
              <a:t> </a:t>
            </a:r>
          </a:p>
          <a:p>
            <a:pPr>
              <a:lnSpc>
                <a:spcPct val="80000"/>
              </a:lnSpc>
              <a:spcBef>
                <a:spcPct val="0"/>
              </a:spcBef>
            </a:pPr>
            <a:r>
              <a:rPr lang="en-GB" sz="800" dirty="0" smtClean="0"/>
              <a:t>The literature of development describes how societies are changing as increasingly powerful technology systems become widespread and integrated into everyday life; inter-related notions of identity and community, conversation and discourse, space and time, knowledge and ideas are evolving; local physical and virtual worlds are intermingling; virtual groups are forming and dissolving; knowledge, ideas, images and issues are being generated and valorised by these fragmented and transient groups. For the design researcher seeking to work ethically and rigorously in developing regions this implies an increasing awareness of transient and fragmented specifics around, for example, preferences, punctuality, taste, slang, privacy, place and status. </a:t>
            </a:r>
          </a:p>
          <a:p>
            <a:pPr>
              <a:lnSpc>
                <a:spcPct val="80000"/>
              </a:lnSpc>
              <a:spcBef>
                <a:spcPct val="0"/>
              </a:spcBef>
            </a:pPr>
            <a:r>
              <a:rPr lang="en-GB" sz="800" dirty="0" smtClean="0"/>
              <a:t> </a:t>
            </a:r>
          </a:p>
          <a:p>
            <a:pPr>
              <a:lnSpc>
                <a:spcPct val="80000"/>
              </a:lnSpc>
              <a:spcBef>
                <a:spcPct val="0"/>
              </a:spcBef>
            </a:pPr>
            <a:r>
              <a:rPr lang="en-GB" sz="800" dirty="0" smtClean="0"/>
              <a:t>Mobile technologies are not only widespread but, unlike other ICTS, they are concentrated at the ‘bottom-of-the-pyramid’. This raises two specific ethical issues for the design researcher: firstly, there is considerable corporate multinational interest in what is perceived to be an enormous potential market for content and services delivered by mobile technologies and hence pilots and projects taking place perhaps below the scrutiny of conventional ethical supervision; secondly, working with communities in developing regions entails attempting to work ethically across multiple differentials of power, status, lifestyle. The mechanics but also the ethics of participative design are challenging and novel in these contexts.</a:t>
            </a:r>
          </a:p>
          <a:p>
            <a:pPr>
              <a:lnSpc>
                <a:spcPct val="80000"/>
              </a:lnSpc>
              <a:spcBef>
                <a:spcPct val="0"/>
              </a:spcBef>
            </a:pPr>
            <a:r>
              <a:rPr lang="en-GB" sz="800" dirty="0" smtClean="0"/>
              <a:t> </a:t>
            </a:r>
          </a:p>
          <a:p>
            <a:pPr>
              <a:lnSpc>
                <a:spcPct val="80000"/>
              </a:lnSpc>
              <a:spcBef>
                <a:spcPct val="0"/>
              </a:spcBef>
            </a:pPr>
            <a:r>
              <a:rPr lang="en-GB" sz="800" dirty="0" smtClean="0"/>
              <a:t>Design researchers in developing regions must recognise wider social contexts in order to be aligned to the ethics of their academic responsibilities whilst being aligned to the ethics of the fragmented, multiple and transient communities and individuals with whom they research. This will ensure that their work is not only moral in the eyes of these communities and individuals but that this work is methodologically authentic and credible.</a:t>
            </a:r>
          </a:p>
          <a:p>
            <a:pPr>
              <a:lnSpc>
                <a:spcPct val="80000"/>
              </a:lnSpc>
              <a:spcBef>
                <a:spcPct val="0"/>
              </a:spcBef>
            </a:pPr>
            <a:endParaRPr lang="en-GB" sz="800" dirty="0" smtClean="0"/>
          </a:p>
          <a:p>
            <a:pPr>
              <a:lnSpc>
                <a:spcPct val="80000"/>
              </a:lnSpc>
              <a:spcBef>
                <a:spcPct val="0"/>
              </a:spcBef>
            </a:pPr>
            <a:endParaRPr lang="en-GB" sz="800" dirty="0" smtClean="0"/>
          </a:p>
        </p:txBody>
      </p:sp>
      <p:sp>
        <p:nvSpPr>
          <p:cNvPr id="194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7AFFA50-0BC8-4A25-BB70-54A3EB50FAC8}" type="slidenum">
              <a:rPr lang="en-GB"/>
              <a:pPr fontAlgn="base">
                <a:spcBef>
                  <a:spcPct val="0"/>
                </a:spcBef>
                <a:spcAft>
                  <a:spcPct val="0"/>
                </a:spcAft>
              </a:pPr>
              <a:t>2</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2460C5-287E-44DF-8EA1-992C454D1BEE}" type="slidenum">
              <a:rPr lang="en-GB" smtClean="0"/>
              <a:pPr fontAlgn="base">
                <a:spcBef>
                  <a:spcPct val="0"/>
                </a:spcBef>
                <a:spcAft>
                  <a:spcPct val="0"/>
                </a:spcAft>
                <a:defRPr/>
              </a:pPr>
              <a:t>4</a:t>
            </a:fld>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Assistivity – j </a:t>
            </a:r>
            <a:r>
              <a:rPr lang="en-GB" dirty="0" err="1" smtClean="0"/>
              <a:t>trinder</a:t>
            </a:r>
            <a:r>
              <a:rPr lang="en-GB" dirty="0" smtClean="0"/>
              <a:t> picture</a:t>
            </a:r>
            <a:endParaRPr lang="en-GB" dirty="0"/>
          </a:p>
        </p:txBody>
      </p:sp>
      <p:sp>
        <p:nvSpPr>
          <p:cNvPr id="4" name="Slide Number Placeholder 3"/>
          <p:cNvSpPr>
            <a:spLocks noGrp="1"/>
          </p:cNvSpPr>
          <p:nvPr>
            <p:ph type="sldNum" sz="quarter" idx="10"/>
          </p:nvPr>
        </p:nvSpPr>
        <p:spPr/>
        <p:txBody>
          <a:bodyPr/>
          <a:lstStyle/>
          <a:p>
            <a:fld id="{CE24493C-CEDD-479D-9A21-54AD6FECF136}" type="slidenum">
              <a:rPr lang="en-GB" smtClean="0"/>
              <a:pPr/>
              <a:t>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Dead-time, multi-taking</a:t>
            </a:r>
          </a:p>
          <a:p>
            <a:endParaRPr lang="en-GB" dirty="0" smtClean="0"/>
          </a:p>
          <a:p>
            <a:r>
              <a:rPr lang="en-GB" dirty="0" smtClean="0"/>
              <a:t>Bite sized</a:t>
            </a:r>
          </a:p>
          <a:p>
            <a:endParaRPr lang="en-GB" dirty="0" smtClean="0"/>
          </a:p>
          <a:p>
            <a:r>
              <a:rPr lang="en-GB" dirty="0" smtClean="0"/>
              <a:t>Deficit model – merely making up</a:t>
            </a:r>
            <a:r>
              <a:rPr lang="en-GB" baseline="0" dirty="0" smtClean="0"/>
              <a:t> for deficiencies and shortcomings</a:t>
            </a:r>
            <a:endParaRPr lang="en-GB" dirty="0"/>
          </a:p>
        </p:txBody>
      </p:sp>
      <p:sp>
        <p:nvSpPr>
          <p:cNvPr id="4" name="Slide Number Placeholder 3"/>
          <p:cNvSpPr>
            <a:spLocks noGrp="1"/>
          </p:cNvSpPr>
          <p:nvPr>
            <p:ph type="sldNum" sz="quarter" idx="10"/>
          </p:nvPr>
        </p:nvSpPr>
        <p:spPr/>
        <p:txBody>
          <a:bodyPr/>
          <a:lstStyle/>
          <a:p>
            <a:fld id="{4CCD031E-18E9-4F5D-B375-430F566C77F5}" type="slidenum">
              <a:rPr lang="en-GB" smtClean="0"/>
              <a:pPr/>
              <a:t>8</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5734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6AEB24F-6812-4A95-8BBF-8063A1341CC5}" type="slidenum">
              <a:rPr lang="en-GB" sz="1200">
                <a:latin typeface="Calibri" pitchFamily="34" charset="0"/>
              </a:rPr>
              <a:pPr algn="r"/>
              <a:t>9</a:t>
            </a:fld>
            <a:endParaRPr lang="en-GB"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mtClean="0"/>
              <a:t>DEEP motivation</a:t>
            </a:r>
            <a:endParaRPr lang="en-GB"/>
          </a:p>
        </p:txBody>
      </p:sp>
      <p:sp>
        <p:nvSpPr>
          <p:cNvPr id="4" name="Slide Number Placeholder 3"/>
          <p:cNvSpPr>
            <a:spLocks noGrp="1"/>
          </p:cNvSpPr>
          <p:nvPr>
            <p:ph type="sldNum" sz="quarter" idx="10"/>
          </p:nvPr>
        </p:nvSpPr>
        <p:spPr/>
        <p:txBody>
          <a:bodyPr/>
          <a:lstStyle/>
          <a:p>
            <a:fld id="{BBE08E71-8D3E-46FF-9732-063B9E44A0BF}" type="slidenum">
              <a:rPr lang="en-GB" smtClean="0"/>
              <a:pPr/>
              <a:t>13</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AEF251-09BA-4891-A398-3FE3832AD77D}" type="slidenum">
              <a:rPr lang="en-GB" smtClean="0"/>
              <a:pPr fontAlgn="base">
                <a:spcBef>
                  <a:spcPct val="0"/>
                </a:spcBef>
                <a:spcAft>
                  <a:spcPct val="0"/>
                </a:spcAft>
                <a:defRPr/>
              </a:pPr>
              <a:t>14</a:t>
            </a:fld>
            <a:endParaRPr lang="en-GB" smtClean="0"/>
          </a:p>
        </p:txBody>
      </p:sp>
      <p:sp>
        <p:nvSpPr>
          <p:cNvPr id="61444" name="Notes Placeholder 4"/>
          <p:cNvSpPr>
            <a:spLocks noGrp="1" noChangeArrowheads="1"/>
          </p:cNvSpPr>
          <p:nvPr>
            <p:ph type="body" idx="1"/>
          </p:nvPr>
        </p:nvSpPr>
        <p:spPr bwMode="auto">
          <a:xfrm>
            <a:off x="685800" y="4343400"/>
            <a:ext cx="5484813" cy="3048000"/>
          </a:xfrm>
          <a:noFill/>
        </p:spPr>
        <p:txBody>
          <a:bodyPr wrap="square" numCol="1" anchor="t" anchorCtr="0" compatLnSpc="1">
            <a:prstTxWarp prst="textNoShape">
              <a:avLst/>
            </a:prstTxWarp>
            <a:spAutoFit/>
          </a:bodyPr>
          <a:lstStyle/>
          <a:p>
            <a:pPr eaLnBrk="1" hangingPunct="1">
              <a:spcBef>
                <a:spcPct val="0"/>
              </a:spcBef>
            </a:pPr>
            <a:r>
              <a:rPr lang="en-GB" sz="4800" smtClean="0">
                <a:solidFill>
                  <a:srgbClr val="FF0000"/>
                </a:solidFill>
              </a:rPr>
              <a:t>Sustainability, inclusion, scale, equity, embedding, blending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
        <p:nvSpPr>
          <p:cNvPr id="4" name="Date Placeholder 3"/>
          <p:cNvSpPr>
            <a:spLocks noGrp="1"/>
          </p:cNvSpPr>
          <p:nvPr>
            <p:ph type="dt" sz="half" idx="10"/>
          </p:nvPr>
        </p:nvSpPr>
        <p:spPr/>
        <p:txBody>
          <a:bodyPr/>
          <a:lstStyle/>
          <a:p>
            <a:fld id="{A5F867A8-8F37-4FFC-A4CA-BEA92E1F6384}" type="datetimeFigureOut">
              <a:rPr lang="en-US" smtClean="0"/>
              <a:pPr/>
              <a:t>6/3/2010</a:t>
            </a:fld>
            <a:endParaRPr lang="en-GB"/>
          </a:p>
        </p:txBody>
      </p:sp>
      <p:sp>
        <p:nvSpPr>
          <p:cNvPr id="5" name="Footer Placeholder 4"/>
          <p:cNvSpPr>
            <a:spLocks noGrp="1"/>
          </p:cNvSpPr>
          <p:nvPr>
            <p:ph type="ftr" sz="quarter" idx="11"/>
          </p:nvPr>
        </p:nvSpPr>
        <p:spPr/>
        <p:txBody>
          <a:bodyPr/>
          <a:lstStyle/>
          <a:p>
            <a:r>
              <a:rPr lang="en-GB" dirty="0" smtClean="0"/>
              <a:t>John Traxler</a:t>
            </a:r>
            <a:endParaRPr lang="en-GB" dirty="0"/>
          </a:p>
        </p:txBody>
      </p:sp>
      <p:sp>
        <p:nvSpPr>
          <p:cNvPr id="6" name="Slide Number Placeholder 5"/>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F867A8-8F37-4FFC-A4CA-BEA92E1F6384}" type="datetimeFigureOut">
              <a:rPr lang="en-US" smtClean="0"/>
              <a:pPr/>
              <a:t>6/3/2010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F867A8-8F37-4FFC-A4CA-BEA92E1F6384}" type="datetimeFigureOut">
              <a:rPr lang="en-US" smtClean="0"/>
              <a:pPr/>
              <a:t>6/3/2010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7013" y="596900"/>
            <a:ext cx="8743950" cy="450850"/>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127000" y="1341438"/>
            <a:ext cx="4300538" cy="4784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9938" y="1341438"/>
            <a:ext cx="4302125" cy="4784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5391150" y="6394450"/>
            <a:ext cx="3429000" cy="215900"/>
          </a:xfrm>
        </p:spPr>
        <p:txBody>
          <a:bodyPr/>
          <a:lstStyle>
            <a:lvl1pPr>
              <a:defRPr/>
            </a:lvl1pPr>
          </a:lstStyle>
          <a:p>
            <a:pPr>
              <a:defRPr/>
            </a:pPr>
            <a:fld id="{1FC6BF2D-7194-4A9A-B1C7-4E966D6236F5}" type="datetime1">
              <a:rPr lang="en-GB"/>
              <a:pPr>
                <a:defRPr/>
              </a:pPr>
              <a:t>03/06/2010</a:t>
            </a:fld>
            <a:r>
              <a:rPr lang="en-GB"/>
              <a:t> </a:t>
            </a:r>
            <a:r>
              <a:rPr lang="en-GB" b="1">
                <a:solidFill>
                  <a:srgbClr val="9CA1BD"/>
                </a:solidFill>
              </a:rPr>
              <a:t>|</a:t>
            </a:r>
            <a:r>
              <a:rPr lang="en-GB"/>
              <a:t> slide </a:t>
            </a:r>
            <a:fld id="{71E03C00-59D8-4396-AAA0-F9F56E76D16B}" type="slidenum">
              <a:rPr lang="en-GB" b="1">
                <a:solidFill>
                  <a:srgbClr val="9CA1BD"/>
                </a:solidFill>
              </a:rPr>
              <a:pPr>
                <a:defRPr/>
              </a:pPr>
              <a:t>‹#›</a:t>
            </a:fld>
            <a:endParaRPr lang="en-GB" b="1">
              <a:solidFill>
                <a:srgbClr val="9CA1BD"/>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F867A8-8F37-4FFC-A4CA-BEA92E1F6384}" type="datetimeFigureOut">
              <a:rPr lang="en-US" smtClean="0"/>
              <a:pPr/>
              <a:t>6/3/2010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F867A8-8F37-4FFC-A4CA-BEA92E1F6384}" type="datetimeFigureOut">
              <a:rPr lang="en-US" smtClean="0"/>
              <a:pPr/>
              <a:t>6/3/2010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5F867A8-8F37-4FFC-A4CA-BEA92E1F6384}" type="datetimeFigureOut">
              <a:rPr lang="en-US" smtClean="0"/>
              <a:pPr/>
              <a:t>6/3/2010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5F867A8-8F37-4FFC-A4CA-BEA92E1F6384}" type="datetimeFigureOut">
              <a:rPr lang="en-US" smtClean="0"/>
              <a:pPr/>
              <a:t>6/3/2010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5F867A8-8F37-4FFC-A4CA-BEA92E1F6384}" type="datetimeFigureOut">
              <a:rPr lang="en-US" smtClean="0"/>
              <a:pPr/>
              <a:t>6/3/2010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867A8-8F37-4FFC-A4CA-BEA92E1F6384}" type="datetimeFigureOut">
              <a:rPr lang="en-US" smtClean="0"/>
              <a:pPr/>
              <a:t>6/3/2010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867A8-8F37-4FFC-A4CA-BEA92E1F6384}" type="datetimeFigureOut">
              <a:rPr lang="en-US" smtClean="0"/>
              <a:pPr/>
              <a:t>6/3/2010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867A8-8F37-4FFC-A4CA-BEA92E1F6384}" type="datetimeFigureOut">
              <a:rPr lang="en-US" smtClean="0"/>
              <a:pPr/>
              <a:t>6/3/2010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4558A5-E2CC-4E60-AEAD-EAA7BF7AF12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867A8-8F37-4FFC-A4CA-BEA92E1F6384}" type="datetimeFigureOut">
              <a:rPr lang="en-US" smtClean="0"/>
              <a:pPr/>
              <a:t>6/3/2010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dirty="0" smtClean="0"/>
              <a:t>John Traxler</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4558A5-E2CC-4E60-AEAD-EAA7BF7AF12A}" type="slidenum">
              <a:rPr lang="en-GB" smtClean="0"/>
              <a:pPr/>
              <a:t>‹#›</a:t>
            </a:fld>
            <a:endParaRPr lang="en-GB"/>
          </a:p>
        </p:txBody>
      </p:sp>
      <p:pic>
        <p:nvPicPr>
          <p:cNvPr id="7" name="Picture 6" descr="lab_logo_top.gif"/>
          <p:cNvPicPr>
            <a:picLocks noChangeAspect="1"/>
          </p:cNvPicPr>
          <p:nvPr/>
        </p:nvPicPr>
        <p:blipFill>
          <a:blip r:embed="rId14" cstate="print"/>
          <a:stretch>
            <a:fillRect/>
          </a:stretch>
        </p:blipFill>
        <p:spPr>
          <a:xfrm>
            <a:off x="-33" y="-24"/>
            <a:ext cx="3588513" cy="1071570"/>
          </a:xfrm>
          <a:prstGeom prst="rect">
            <a:avLst/>
          </a:prstGeom>
        </p:spPr>
      </p:pic>
      <p:pic>
        <p:nvPicPr>
          <p:cNvPr id="8" name="Picture 2" descr="http://www.sirca.org.sg/image/Sircalogo.jpg"/>
          <p:cNvPicPr>
            <a:picLocks noChangeAspect="1" noChangeArrowheads="1"/>
          </p:cNvPicPr>
          <p:nvPr userDrawn="1"/>
        </p:nvPicPr>
        <p:blipFill>
          <a:blip r:embed="rId15" cstate="print"/>
          <a:srcRect/>
          <a:stretch>
            <a:fillRect/>
          </a:stretch>
        </p:blipFill>
        <p:spPr bwMode="auto">
          <a:xfrm>
            <a:off x="6286512" y="-24"/>
            <a:ext cx="2830557" cy="1214446"/>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720" y="2130425"/>
            <a:ext cx="8715436" cy="1470025"/>
          </a:xfrm>
        </p:spPr>
        <p:txBody>
          <a:bodyPr>
            <a:normAutofit fontScale="90000"/>
          </a:bodyPr>
          <a:lstStyle/>
          <a:p>
            <a:r>
              <a:rPr lang="en-GB" dirty="0" smtClean="0"/>
              <a:t> mobile people, mobile societies, mobile cultures not just mobile learning</a:t>
            </a:r>
            <a:endParaRPr lang="en-GB" dirty="0"/>
          </a:p>
        </p:txBody>
      </p:sp>
      <p:sp>
        <p:nvSpPr>
          <p:cNvPr id="3" name="Subtitle 2"/>
          <p:cNvSpPr>
            <a:spLocks noGrp="1"/>
          </p:cNvSpPr>
          <p:nvPr>
            <p:ph type="subTitle" idx="1"/>
          </p:nvPr>
        </p:nvSpPr>
        <p:spPr/>
        <p:txBody>
          <a:bodyPr/>
          <a:lstStyle/>
          <a:p>
            <a:r>
              <a:rPr lang="en-GB" dirty="0" smtClean="0"/>
              <a:t>John Traxler</a:t>
            </a:r>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hbrenton\Desktop\harry\psp folder\photoshop2\psp3.jpg"/>
          <p:cNvPicPr>
            <a:picLocks noChangeAspect="1" noChangeArrowheads="1"/>
          </p:cNvPicPr>
          <p:nvPr/>
        </p:nvPicPr>
        <p:blipFill>
          <a:blip r:embed="rId2" cstate="print"/>
          <a:srcRect/>
          <a:stretch>
            <a:fillRect/>
          </a:stretch>
        </p:blipFill>
        <p:spPr bwMode="auto">
          <a:xfrm>
            <a:off x="142876" y="1071546"/>
            <a:ext cx="8858280" cy="56768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2" y="1790699"/>
            <a:ext cx="9144032" cy="43529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ww.nineteenfortyone.com/wp-content/uploads/reality01.jpg"/>
          <p:cNvPicPr>
            <a:picLocks noChangeAspect="1" noChangeArrowheads="1"/>
          </p:cNvPicPr>
          <p:nvPr/>
        </p:nvPicPr>
        <p:blipFill>
          <a:blip r:embed="rId2" cstate="print"/>
          <a:srcRect/>
          <a:stretch>
            <a:fillRect/>
          </a:stretch>
        </p:blipFill>
        <p:spPr bwMode="auto">
          <a:xfrm>
            <a:off x="333362" y="1367225"/>
            <a:ext cx="4238638" cy="520504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200204291400647"/>
          <p:cNvPicPr>
            <a:picLocks noChangeAspect="1" noChangeArrowheads="1"/>
          </p:cNvPicPr>
          <p:nvPr/>
        </p:nvPicPr>
        <p:blipFill>
          <a:blip r:embed="rId3" cstate="print"/>
          <a:srcRect/>
          <a:stretch>
            <a:fillRect/>
          </a:stretch>
        </p:blipFill>
        <p:spPr>
          <a:xfrm>
            <a:off x="3286116" y="1214422"/>
            <a:ext cx="4078290" cy="5438356"/>
          </a:xfrm>
          <a:prstGeom prst="rect">
            <a:avLst/>
          </a:prstGeom>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descr="Photo_111504_003.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z"/>
          <p:cNvPicPr>
            <a:picLocks noChangeAspect="1" noChangeArrowheads="1"/>
          </p:cNvPicPr>
          <p:nvPr/>
        </p:nvPicPr>
        <p:blipFill>
          <a:blip r:embed="rId2" cstate="print"/>
          <a:srcRect/>
          <a:stretch>
            <a:fillRect/>
          </a:stretch>
        </p:blipFill>
        <p:spPr>
          <a:xfrm>
            <a:off x="-42842" y="0"/>
            <a:ext cx="9186842" cy="6890132"/>
          </a:xfrm>
          <a:prstGeom prst="rect">
            <a:avLst/>
          </a:prstGeom>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ower.jpg"/>
          <p:cNvPicPr>
            <a:picLocks noChangeAspect="1"/>
          </p:cNvPicPr>
          <p:nvPr/>
        </p:nvPicPr>
        <p:blipFill>
          <a:blip r:embed="rId2" cstate="print"/>
          <a:stretch>
            <a:fillRect/>
          </a:stretch>
        </p:blipFill>
        <p:spPr>
          <a:xfrm>
            <a:off x="571472" y="1251620"/>
            <a:ext cx="4429155" cy="5320652"/>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ronbridge_overview.jpg"/>
          <p:cNvPicPr>
            <a:picLocks noChangeAspect="1"/>
          </p:cNvPicPr>
          <p:nvPr/>
        </p:nvPicPr>
        <p:blipFill>
          <a:blip r:embed="rId3" cstate="print"/>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sewingDM0411_800x638.jpg"/>
          <p:cNvPicPr>
            <a:picLocks noChangeAspect="1"/>
          </p:cNvPicPr>
          <p:nvPr/>
        </p:nvPicPr>
        <p:blipFill>
          <a:blip r:embed="rId3" cstate="print"/>
          <a:srcRect/>
          <a:stretch>
            <a:fillRect/>
          </a:stretch>
        </p:blipFill>
        <p:spPr bwMode="auto">
          <a:xfrm>
            <a:off x="0" y="0"/>
            <a:ext cx="9144032" cy="6827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854272.jp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Content Placeholder 3" descr="The PICTURE.jpg"/>
          <p:cNvPicPr>
            <a:picLocks noGrp="1" noChangeAspect="1"/>
          </p:cNvPicPr>
          <p:nvPr>
            <p:ph idx="4294967295"/>
          </p:nvPr>
        </p:nvPicPr>
        <p:blipFill>
          <a:blip r:embed="rId3" cstate="print"/>
          <a:srcRect/>
          <a:stretch>
            <a:fillRect/>
          </a:stretch>
        </p:blipFill>
        <p:spPr>
          <a:xfrm>
            <a:off x="-31" y="0"/>
            <a:ext cx="5083565" cy="6876000"/>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t="5545"/>
          <a:stretch>
            <a:fillRect/>
          </a:stretch>
        </p:blipFill>
        <p:spPr bwMode="auto">
          <a:xfrm>
            <a:off x="-32" y="-55019"/>
            <a:ext cx="9144032" cy="69130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2"/>
          <p:cNvSpPr>
            <a:spLocks noGrp="1"/>
          </p:cNvSpPr>
          <p:nvPr>
            <p:ph type="ftr" sz="quarter" idx="11"/>
          </p:nvPr>
        </p:nvSpPr>
        <p:spPr/>
        <p:txBody>
          <a:bodyPr/>
          <a:lstStyle/>
          <a:p>
            <a:r>
              <a:rPr lang="en-GB"/>
              <a:t>John Traxler</a:t>
            </a:r>
          </a:p>
        </p:txBody>
      </p:sp>
      <p:pic>
        <p:nvPicPr>
          <p:cNvPr id="57349" name="Picture 5" descr="bus"/>
          <p:cNvPicPr>
            <a:picLocks noChangeAspect="1" noChangeArrowheads="1"/>
          </p:cNvPicPr>
          <p:nvPr/>
        </p:nvPicPr>
        <p:blipFill>
          <a:blip r:embed="rId3" cstate="print"/>
          <a:srcRect/>
          <a:stretch>
            <a:fillRect/>
          </a:stretch>
        </p:blipFill>
        <p:spPr bwMode="auto">
          <a:xfrm>
            <a:off x="184898" y="3500438"/>
            <a:ext cx="3244094" cy="2641619"/>
          </a:xfrm>
          <a:prstGeom prst="rect">
            <a:avLst/>
          </a:prstGeom>
          <a:noFill/>
        </p:spPr>
      </p:pic>
      <p:pic>
        <p:nvPicPr>
          <p:cNvPr id="57350" name="Picture 6" descr="Picture2_outside_hlarge"/>
          <p:cNvPicPr>
            <a:picLocks noChangeAspect="1" noChangeArrowheads="1"/>
          </p:cNvPicPr>
          <p:nvPr/>
        </p:nvPicPr>
        <p:blipFill>
          <a:blip r:embed="rId4" cstate="print"/>
          <a:srcRect/>
          <a:stretch>
            <a:fillRect/>
          </a:stretch>
        </p:blipFill>
        <p:spPr bwMode="auto">
          <a:xfrm>
            <a:off x="4705350" y="188913"/>
            <a:ext cx="3467100" cy="2600325"/>
          </a:xfrm>
          <a:prstGeom prst="rect">
            <a:avLst/>
          </a:prstGeom>
          <a:noFill/>
        </p:spPr>
      </p:pic>
      <p:pic>
        <p:nvPicPr>
          <p:cNvPr id="57348" name="Picture 4" descr="24994011_8fd2acc9dd"/>
          <p:cNvPicPr>
            <a:picLocks noChangeAspect="1" noChangeArrowheads="1"/>
          </p:cNvPicPr>
          <p:nvPr/>
        </p:nvPicPr>
        <p:blipFill>
          <a:blip r:embed="rId5" cstate="print"/>
          <a:srcRect/>
          <a:stretch>
            <a:fillRect/>
          </a:stretch>
        </p:blipFill>
        <p:spPr bwMode="auto">
          <a:xfrm>
            <a:off x="-1109284" y="-24"/>
            <a:ext cx="10324754" cy="68760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bush_ipod"/>
          <p:cNvPicPr>
            <a:picLocks noChangeAspect="1" noChangeArrowheads="1"/>
          </p:cNvPicPr>
          <p:nvPr/>
        </p:nvPicPr>
        <p:blipFill>
          <a:blip r:embed="rId3" cstate="print"/>
          <a:srcRect/>
          <a:stretch>
            <a:fillRect/>
          </a:stretch>
        </p:blipFill>
        <p:spPr bwMode="auto">
          <a:xfrm>
            <a:off x="4395788" y="44450"/>
            <a:ext cx="4748212" cy="6813550"/>
          </a:xfrm>
          <a:prstGeom prst="rect">
            <a:avLst/>
          </a:prstGeom>
          <a:noFill/>
          <a:ln w="9525">
            <a:noFill/>
            <a:miter lim="800000"/>
            <a:headEnd/>
            <a:tailEnd/>
          </a:ln>
        </p:spPr>
      </p:pic>
      <p:sp>
        <p:nvSpPr>
          <p:cNvPr id="30723" name="Slide Number Placeholder 2"/>
          <p:cNvSpPr>
            <a:spLocks noGrp="1"/>
          </p:cNvSpPr>
          <p:nvPr>
            <p:ph type="sldNum" sz="quarter" idx="12"/>
          </p:nvPr>
        </p:nvSpPr>
        <p:spPr/>
        <p:txBody>
          <a:bodyPr/>
          <a:lstStyle/>
          <a:p>
            <a:pPr>
              <a:defRPr/>
            </a:pPr>
            <a:fld id="{3726754E-3D73-4B6D-901C-34085A5E775A}" type="slidenum">
              <a:rPr lang="en-GB"/>
              <a:pPr>
                <a:defRPr/>
              </a:pPr>
              <a:t>22</a:t>
            </a:fld>
            <a:endParaRPr lang="en-GB"/>
          </a:p>
        </p:txBody>
      </p:sp>
      <p:pic>
        <p:nvPicPr>
          <p:cNvPr id="1026" name="Picture 2"/>
          <p:cNvPicPr>
            <a:picLocks noChangeAspect="1" noChangeArrowheads="1"/>
          </p:cNvPicPr>
          <p:nvPr/>
        </p:nvPicPr>
        <p:blipFill>
          <a:blip r:embed="rId4" cstate="print"/>
          <a:srcRect/>
          <a:stretch>
            <a:fillRect/>
          </a:stretch>
        </p:blipFill>
        <p:spPr bwMode="auto">
          <a:xfrm>
            <a:off x="-71470" y="3514749"/>
            <a:ext cx="4476750" cy="3343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cuckoo.jpg"/>
          <p:cNvPicPr>
            <a:picLocks noChangeAspect="1"/>
          </p:cNvPicPr>
          <p:nvPr/>
        </p:nvPicPr>
        <p:blipFill>
          <a:blip r:embed="rId3" cstate="print"/>
          <a:srcRect/>
          <a:stretch>
            <a:fillRect/>
          </a:stretch>
        </p:blipFill>
        <p:spPr bwMode="auto">
          <a:xfrm>
            <a:off x="71438" y="0"/>
            <a:ext cx="9072562" cy="6804025"/>
          </a:xfrm>
          <a:prstGeom prst="rect">
            <a:avLst/>
          </a:prstGeom>
          <a:noFill/>
          <a:ln w="9525">
            <a:noFill/>
            <a:miter lim="800000"/>
            <a:headEnd/>
            <a:tailEnd/>
          </a:ln>
        </p:spPr>
      </p:pic>
      <p:sp>
        <p:nvSpPr>
          <p:cNvPr id="31747" name="Slide Number Placeholder 2"/>
          <p:cNvSpPr>
            <a:spLocks noGrp="1"/>
          </p:cNvSpPr>
          <p:nvPr>
            <p:ph type="sldNum" sz="quarter" idx="12"/>
          </p:nvPr>
        </p:nvSpPr>
        <p:spPr/>
        <p:txBody>
          <a:bodyPr/>
          <a:lstStyle/>
          <a:p>
            <a:pPr>
              <a:defRPr/>
            </a:pPr>
            <a:fld id="{A39AC588-38A1-4D9B-84AE-8D9894F53516}" type="slidenum">
              <a:rPr lang="en-GB"/>
              <a:pPr>
                <a:defRPr/>
              </a:pPr>
              <a:t>23</a:t>
            </a:fld>
            <a:endParaRPr lang="en-GB"/>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descr="missed_call_blr.jpg"/>
          <p:cNvPicPr>
            <a:picLocks noChangeAspect="1"/>
          </p:cNvPicPr>
          <p:nvPr/>
        </p:nvPicPr>
        <p:blipFill>
          <a:blip r:embed="rId3" cstate="print"/>
          <a:srcRect/>
          <a:stretch>
            <a:fillRect/>
          </a:stretch>
        </p:blipFill>
        <p:spPr bwMode="auto">
          <a:xfrm>
            <a:off x="142875" y="0"/>
            <a:ext cx="8786813" cy="6850063"/>
          </a:xfrm>
          <a:prstGeom prst="rect">
            <a:avLst/>
          </a:prstGeom>
          <a:noFill/>
          <a:ln w="9525">
            <a:noFill/>
            <a:miter lim="800000"/>
            <a:headEnd/>
            <a:tailEnd/>
          </a:ln>
        </p:spPr>
      </p:pic>
      <p:sp>
        <p:nvSpPr>
          <p:cNvPr id="36867" name="Slide Number Placeholder 2"/>
          <p:cNvSpPr>
            <a:spLocks noGrp="1"/>
          </p:cNvSpPr>
          <p:nvPr>
            <p:ph type="sldNum" sz="quarter" idx="12"/>
          </p:nvPr>
        </p:nvSpPr>
        <p:spPr/>
        <p:txBody>
          <a:bodyPr/>
          <a:lstStyle/>
          <a:p>
            <a:pPr>
              <a:defRPr/>
            </a:pPr>
            <a:fld id="{14975082-88D9-4EAC-93F6-3E621959D5F2}" type="slidenum">
              <a:rPr lang="en-GB"/>
              <a:pPr>
                <a:defRPr/>
              </a:pPr>
              <a:t>24</a:t>
            </a:fld>
            <a:endParaRPr lang="en-GB"/>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214546" y="1214422"/>
            <a:ext cx="4262454" cy="5296099"/>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cstate="print"/>
          <a:srcRect/>
          <a:stretch>
            <a:fillRect/>
          </a:stretch>
        </p:blipFill>
        <p:spPr bwMode="auto">
          <a:xfrm>
            <a:off x="2052944" y="1416060"/>
            <a:ext cx="4733634" cy="47990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0009504"/>
          <p:cNvPicPr>
            <a:picLocks noChangeAspect="1" noChangeArrowheads="1"/>
          </p:cNvPicPr>
          <p:nvPr/>
        </p:nvPicPr>
        <p:blipFill>
          <a:blip r:embed="rId3" cstate="print"/>
          <a:srcRect/>
          <a:stretch>
            <a:fillRect/>
          </a:stretch>
        </p:blipFill>
        <p:spPr bwMode="auto">
          <a:xfrm>
            <a:off x="1908175" y="1704996"/>
            <a:ext cx="6858000" cy="4724400"/>
          </a:xfrm>
          <a:prstGeom prst="rect">
            <a:avLst/>
          </a:prstGeom>
          <a:noFill/>
          <a:ln w="9525">
            <a:noFill/>
            <a:miter lim="800000"/>
            <a:headEnd/>
            <a:tailEnd/>
          </a:ln>
        </p:spPr>
      </p:pic>
      <p:pic>
        <p:nvPicPr>
          <p:cNvPr id="19459" name="Picture 5" descr="0009503"/>
          <p:cNvPicPr>
            <a:picLocks noChangeAspect="1" noChangeArrowheads="1"/>
          </p:cNvPicPr>
          <p:nvPr/>
        </p:nvPicPr>
        <p:blipFill>
          <a:blip r:embed="rId4" cstate="print"/>
          <a:srcRect/>
          <a:stretch>
            <a:fillRect/>
          </a:stretch>
        </p:blipFill>
        <p:spPr bwMode="auto">
          <a:xfrm>
            <a:off x="142875" y="63500"/>
            <a:ext cx="4464050" cy="3508375"/>
          </a:xfrm>
          <a:prstGeom prst="rect">
            <a:avLst/>
          </a:prstGeom>
          <a:noFill/>
          <a:ln w="9525">
            <a:noFill/>
            <a:miter lim="800000"/>
            <a:headEnd/>
            <a:tailEnd/>
          </a:ln>
        </p:spPr>
      </p:pic>
      <p:sp>
        <p:nvSpPr>
          <p:cNvPr id="7172" name="Slide Number Placeholder 3"/>
          <p:cNvSpPr>
            <a:spLocks noGrp="1"/>
          </p:cNvSpPr>
          <p:nvPr>
            <p:ph type="sldNum" sz="quarter" idx="12"/>
          </p:nvPr>
        </p:nvSpPr>
        <p:spPr/>
        <p:txBody>
          <a:bodyPr/>
          <a:lstStyle/>
          <a:p>
            <a:pPr>
              <a:defRPr/>
            </a:pPr>
            <a:fld id="{B7D9F800-C8CD-42DA-BA0C-9B82908590C3}" type="slidenum">
              <a:rPr lang="en-GB"/>
              <a:pPr>
                <a:defRPr/>
              </a:pPr>
              <a:t>4</a:t>
            </a:fld>
            <a:endParaRPr lang="en-GB"/>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descr="New Image.JPG"/>
          <p:cNvPicPr>
            <a:picLocks noChangeAspect="1"/>
          </p:cNvPicPr>
          <p:nvPr/>
        </p:nvPicPr>
        <p:blipFill>
          <a:blip r:embed="rId2" cstate="print"/>
          <a:srcRect/>
          <a:stretch>
            <a:fillRect/>
          </a:stretch>
        </p:blipFill>
        <p:spPr>
          <a:xfrm>
            <a:off x="785786" y="1357298"/>
            <a:ext cx="7531100" cy="511492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32" y="2330454"/>
            <a:ext cx="9205080" cy="345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brailleNote PK  - On the Move"/>
          <p:cNvPicPr>
            <a:picLocks noChangeAspect="1" noChangeArrowheads="1"/>
          </p:cNvPicPr>
          <p:nvPr/>
        </p:nvPicPr>
        <p:blipFill>
          <a:blip r:embed="rId3" cstate="print"/>
          <a:srcRect/>
          <a:stretch>
            <a:fillRect/>
          </a:stretch>
        </p:blipFill>
        <p:spPr>
          <a:xfrm>
            <a:off x="2428860" y="1285860"/>
            <a:ext cx="4857784" cy="5175788"/>
          </a:xfrm>
          <a:prstGeom prst="rect">
            <a:avLst/>
          </a:prstGeom>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010.jpg"/>
          <p:cNvPicPr>
            <a:picLocks noChangeAspect="1"/>
          </p:cNvPicPr>
          <p:nvPr/>
        </p:nvPicPr>
        <p:blipFill>
          <a:blip r:embed="rId3" cstate="print"/>
          <a:stretch>
            <a:fillRect/>
          </a:stretch>
        </p:blipFill>
        <p:spPr>
          <a:xfrm>
            <a:off x="1" y="0"/>
            <a:ext cx="9144032" cy="685802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Slide Number Placeholder 3"/>
          <p:cNvSpPr>
            <a:spLocks noGrp="1"/>
          </p:cNvSpPr>
          <p:nvPr>
            <p:ph type="sldNum" sz="quarter" idx="12"/>
          </p:nvPr>
        </p:nvSpPr>
        <p:spPr/>
        <p:txBody>
          <a:bodyPr/>
          <a:lstStyle/>
          <a:p>
            <a:pPr>
              <a:defRPr/>
            </a:pPr>
            <a:fld id="{556BFDF1-A099-4771-B67A-F28473185C98}" type="slidenum">
              <a:rPr lang="en-GB"/>
              <a:pPr>
                <a:defRPr/>
              </a:pPr>
              <a:t>9</a:t>
            </a:fld>
            <a:endParaRPr lang="en-GB"/>
          </a:p>
        </p:txBody>
      </p:sp>
      <p:pic>
        <p:nvPicPr>
          <p:cNvPr id="5" name="Picture 4"/>
          <p:cNvPicPr>
            <a:picLocks noChangeAspect="1" noChangeArrowheads="1"/>
          </p:cNvPicPr>
          <p:nvPr/>
        </p:nvPicPr>
        <p:blipFill>
          <a:blip r:embed="rId3" cstate="print"/>
          <a:srcRect/>
          <a:stretch>
            <a:fillRect/>
          </a:stretch>
        </p:blipFill>
        <p:spPr bwMode="auto">
          <a:xfrm>
            <a:off x="34925" y="44450"/>
            <a:ext cx="9144000" cy="6900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asic La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_Docs_" ma:contentTypeID="0x00AFF503E2DFE84E4187BAF2E3F65ABBA2" ma:contentTypeVersion="" ma:contentTypeDescription="" ma:contentTypeScope="" ma:versionID="12a033411d6a6890ebf7fa8b3ae0fcbf">
  <xsd:schema xmlns:xsd="http://www.w3.org/2001/XMLSchema" xmlns:p="http://schemas.microsoft.com/office/2006/metadata/properties" xmlns:ns1="http://schemas.microsoft.com/sharepoint/v3" targetNamespace="http://schemas.microsoft.com/office/2006/metadata/properties" ma:root="true" ma:fieldsID="3e5d9eca856144ce6ca1da655f95619c" ns1:_="">
    <xsd:import namespace="http://schemas.microsoft.com/sharepoint/v3"/>
    <xsd:element name="properties">
      <xsd:complexType>
        <xsd:sequence>
          <xsd:element name="documentManagement">
            <xsd:complexType>
              <xsd:all>
                <xsd:element ref="ns1:ID" minOccurs="0"/>
                <xsd:element ref="ns1:ContentTypeId" minOccurs="0"/>
                <xsd:element ref="ns1:Author" minOccurs="0"/>
                <xsd:element ref="ns1:Editor" minOccurs="0"/>
                <xsd:element ref="ns1:_HasCopyDestinations" minOccurs="0"/>
                <xsd:element ref="ns1:_CopySource" minOccurs="0"/>
                <xsd:element ref="ns1:_ModerationStatus" minOccurs="0"/>
                <xsd:element ref="ns1:_ModerationComments" minOccurs="0"/>
                <xsd:element ref="ns1:FileRef" minOccurs="0"/>
                <xsd:element ref="ns1:FileDirRef" minOccurs="0"/>
                <xsd:element ref="ns1:Last_x0020_Modified" minOccurs="0"/>
                <xsd:element ref="ns1:Created_x0020_Date" minOccurs="0"/>
                <xsd:element ref="ns1:File_x0020_Size" minOccurs="0"/>
                <xsd:element ref="ns1:FSObjType" minOccurs="0"/>
                <xsd:element ref="ns1:CheckedOutUserId" minOccurs="0"/>
                <xsd:element ref="ns1:IsCheckedoutToLocal" minOccurs="0"/>
                <xsd:element ref="ns1:CheckoutUser" minOccurs="0"/>
                <xsd:element ref="ns1:UniqueId" minOccurs="0"/>
                <xsd:element ref="ns1:ProgId" minOccurs="0"/>
                <xsd:element ref="ns1:ScopeId" minOccurs="0"/>
                <xsd:element ref="ns1:VirusStatus" minOccurs="0"/>
                <xsd:element ref="ns1:CheckedOutTitle" minOccurs="0"/>
                <xsd:element ref="ns1:_CheckinComment" minOccurs="0"/>
                <xsd:element ref="ns1:File_x0020_Type" minOccurs="0"/>
                <xsd:element ref="ns1:HTML_x0020_File_x0020_Type" minOccurs="0"/>
                <xsd:element ref="ns1:_SourceUrl" minOccurs="0"/>
                <xsd:element ref="ns1:_SharedFileIndex" minOccurs="0"/>
                <xsd:element ref="ns1:MetaInfo" minOccurs="0"/>
                <xsd:element ref="ns1:_Level" minOccurs="0"/>
                <xsd:element ref="ns1:_IsCurrentVersion" minOccurs="0"/>
                <xsd:element ref="ns1:owshiddenversion" minOccurs="0"/>
                <xsd:element ref="ns1:_UIVersion" minOccurs="0"/>
                <xsd:element ref="ns1:_UIVersionString" minOccurs="0"/>
                <xsd:element ref="ns1:InstanceID" minOccurs="0"/>
                <xsd:element ref="ns1:Order" minOccurs="0"/>
                <xsd:element ref="ns1:GUID" minOccurs="0"/>
                <xsd:element ref="ns1:WorkflowVersion" minOccurs="0"/>
                <xsd:element ref="ns1:WorkflowInstanceID" minOccurs="0"/>
                <xsd:element ref="ns1:ParentVersionString" minOccurs="0"/>
                <xsd:element ref="ns1:ParentLeafName" minOccurs="0"/>
                <xsd:element ref="ns1:AutoVersionDisabled" minOccurs="0"/>
                <xsd:element ref="ns1:ItemType" minOccurs="0"/>
                <xsd:element ref="ns1:Description"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ID" ma:index="0" nillable="true" ma:displayName="ID" ma:internalName="ID" ma:readOnly="true">
      <xsd:simpleType>
        <xsd:restriction base="dms:Unknown"/>
      </xsd:simpleType>
    </xsd:element>
    <xsd:element name="ContentTypeId" ma:index="1" nillable="true" ma:displayName="Content Type ID" ma:hidden="true" ma:internalName="ContentTypeId" ma:readOnly="true">
      <xsd:simpleType>
        <xsd:restriction base="dms:Unknown"/>
      </xsd:simpleType>
    </xsd:element>
    <xsd:element name="Author" ma:index="4" nillable="true" ma:displayName="Created By"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6" nillable="true" ma:displayName="Modified By"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HasCopyDestinations" ma:index="7" nillable="true" ma:displayName="Has Copy Destinations" ma:hidden="true" ma:internalName="_HasCopyDestinations" ma:readOnly="true">
      <xsd:simpleType>
        <xsd:restriction base="dms:Boolean"/>
      </xsd:simpleType>
    </xsd:element>
    <xsd:element name="_CopySource" ma:index="8" nillable="true" ma:displayName="Copy Source" ma:internalName="_CopySource" ma:readOnly="true">
      <xsd:simpleType>
        <xsd:restriction base="dms:Text"/>
      </xsd:simpleType>
    </xsd:element>
    <xsd:element name="_ModerationStatus" ma:index="9" nillable="true" ma:displayName="Approval Status" ma:default="0" ma:hidden="true" ma:internalName="_ModerationStatus" ma:readOnly="true">
      <xsd:simpleType>
        <xsd:restriction base="dms:Unknown"/>
      </xsd:simpleType>
    </xsd:element>
    <xsd:element name="_ModerationComments" ma:index="10" nillable="true" ma:displayName="Approver Comments" ma:hidden="true" ma:internalName="_ModerationComments" ma:readOnly="true">
      <xsd:simpleType>
        <xsd:restriction base="dms:Note"/>
      </xsd:simpleType>
    </xsd:element>
    <xsd:element name="FileRef" ma:index="11" nillable="true" ma:displayName="URL Path" ma:hidden="true" ma:list="Docs" ma:internalName="FileRef" ma:readOnly="true" ma:showField="FullUrl">
      <xsd:simpleType>
        <xsd:restriction base="dms:Lookup"/>
      </xsd:simpleType>
    </xsd:element>
    <xsd:element name="FileDirRef" ma:index="12" nillable="true" ma:displayName="Path" ma:hidden="true" ma:list="Docs" ma:internalName="FileDirRef" ma:readOnly="true" ma:showField="DirName">
      <xsd:simpleType>
        <xsd:restriction base="dms:Lookup"/>
      </xsd:simpleType>
    </xsd:element>
    <xsd:element name="Last_x0020_Modified" ma:index="13" nillable="true" ma:displayName="Modified" ma:format="TRUE" ma:hidden="true" ma:list="Docs" ma:internalName="Last_x0020_Modified" ma:readOnly="true" ma:showField="TimeLastModified">
      <xsd:simpleType>
        <xsd:restriction base="dms:Lookup"/>
      </xsd:simpleType>
    </xsd:element>
    <xsd:element name="Created_x0020_Date" ma:index="14" nillable="true" ma:displayName="Created" ma:format="TRUE" ma:hidden="true" ma:list="Docs" ma:internalName="Created_x0020_Date" ma:readOnly="true" ma:showField="TimeCreated">
      <xsd:simpleType>
        <xsd:restriction base="dms:Lookup"/>
      </xsd:simpleType>
    </xsd:element>
    <xsd:element name="File_x0020_Size" ma:index="15" nillable="true" ma:displayName="File Size" ma:format="TRUE" ma:hidden="true" ma:list="Docs" ma:internalName="File_x0020_Size" ma:readOnly="true" ma:showField="SizeInKB">
      <xsd:simpleType>
        <xsd:restriction base="dms:Lookup"/>
      </xsd:simpleType>
    </xsd:element>
    <xsd:element name="FSObjType" ma:index="16" nillable="true" ma:displayName="Item Type" ma:hidden="true" ma:list="Docs" ma:internalName="FSObjType" ma:readOnly="true" ma:showField="FSType">
      <xsd:simpleType>
        <xsd:restriction base="dms:Lookup"/>
      </xsd:simpleType>
    </xsd:element>
    <xsd:element name="CheckedOutUserId" ma:index="18" nillable="true" ma:displayName="ID of the User who has the item Checked Out" ma:hidden="true" ma:list="Docs" ma:internalName="CheckedOutUserId" ma:readOnly="true" ma:showField="CheckoutUserId">
      <xsd:simpleType>
        <xsd:restriction base="dms:Lookup"/>
      </xsd:simpleType>
    </xsd:element>
    <xsd:element name="IsCheckedoutToLocal" ma:index="19" nillable="true" ma:displayName="Is Checked out to local" ma:hidden="true" ma:list="Docs" ma:internalName="IsCheckedoutToLocal" ma:readOnly="true" ma:showField="IsCheckoutToLocal">
      <xsd:simpleType>
        <xsd:restriction base="dms:Lookup"/>
      </xsd:simpleType>
    </xsd:element>
    <xsd:element name="CheckoutUser" ma:index="20" nillable="true" ma:displayName="Checked Out To" ma:list="UserInfo" ma:internalName="CheckoutUse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UniqueId" ma:index="22" nillable="true" ma:displayName="Unique Id" ma:hidden="true" ma:list="Docs" ma:internalName="UniqueId" ma:readOnly="true" ma:showField="UniqueId">
      <xsd:simpleType>
        <xsd:restriction base="dms:Lookup"/>
      </xsd:simpleType>
    </xsd:element>
    <xsd:element name="ProgId" ma:index="23" nillable="true" ma:displayName="ProgId" ma:hidden="true" ma:list="Docs" ma:internalName="ProgId" ma:readOnly="true" ma:showField="ProgId">
      <xsd:simpleType>
        <xsd:restriction base="dms:Lookup"/>
      </xsd:simpleType>
    </xsd:element>
    <xsd:element name="ScopeId" ma:index="24" nillable="true" ma:displayName="ScopeId" ma:hidden="true" ma:list="Docs" ma:internalName="ScopeId" ma:readOnly="true" ma:showField="ScopeId">
      <xsd:simpleType>
        <xsd:restriction base="dms:Lookup"/>
      </xsd:simpleType>
    </xsd:element>
    <xsd:element name="VirusStatus" ma:index="25" nillable="true" ma:displayName="Virus Status" ma:format="TRUE" ma:hidden="true" ma:list="Docs" ma:internalName="VirusStatus" ma:readOnly="true" ma:showField="Size">
      <xsd:simpleType>
        <xsd:restriction base="dms:Lookup"/>
      </xsd:simpleType>
    </xsd:element>
    <xsd:element name="CheckedOutTitle" ma:index="26" nillable="true" ma:displayName="Checked Out To" ma:format="TRUE" ma:hidden="true" ma:list="Docs" ma:internalName="CheckedOutTitle" ma:readOnly="true" ma:showField="CheckedOutTitle">
      <xsd:simpleType>
        <xsd:restriction base="dms:Lookup"/>
      </xsd:simpleType>
    </xsd:element>
    <xsd:element name="_CheckinComment" ma:index="27" nillable="true" ma:displayName="Check In Comment" ma:format="TRUE" ma:list="Docs" ma:internalName="_CheckinComment" ma:readOnly="true" ma:showField="CheckinComment">
      <xsd:simpleType>
        <xsd:restriction base="dms:Lookup"/>
      </xsd:simpleType>
    </xsd:element>
    <xsd:element name="File_x0020_Type" ma:index="31" nillable="true" ma:displayName="File Type" ma:hidden="true" ma:internalName="File_x0020_Type" ma:readOnly="true">
      <xsd:simpleType>
        <xsd:restriction base="dms:Text"/>
      </xsd:simpleType>
    </xsd:element>
    <xsd:element name="HTML_x0020_File_x0020_Type" ma:index="32" nillable="true" ma:displayName="HTML File Type" ma:hidden="true" ma:internalName="HTML_x0020_File_x0020_Type" ma:readOnly="true">
      <xsd:simpleType>
        <xsd:restriction base="dms:Text"/>
      </xsd:simpleType>
    </xsd:element>
    <xsd:element name="_SourceUrl" ma:index="33" nillable="true" ma:displayName="Source Url" ma:hidden="true" ma:internalName="_SourceUrl">
      <xsd:simpleType>
        <xsd:restriction base="dms:Text"/>
      </xsd:simpleType>
    </xsd:element>
    <xsd:element name="_SharedFileIndex" ma:index="34" nillable="true" ma:displayName="Shared File Index" ma:hidden="true" ma:internalName="_SharedFileIndex">
      <xsd:simpleType>
        <xsd:restriction base="dms:Text"/>
      </xsd:simpleType>
    </xsd:element>
    <xsd:element name="MetaInfo" ma:index="44" nillable="true" ma:displayName="Property Bag" ma:hidden="true" ma:list="Docs" ma:internalName="MetaInfo" ma:showField="MetaInfo">
      <xsd:simpleType>
        <xsd:restriction base="dms:Lookup"/>
      </xsd:simpleType>
    </xsd:element>
    <xsd:element name="_Level" ma:index="45" nillable="true" ma:displayName="Level" ma:hidden="true" ma:internalName="_Level" ma:readOnly="true">
      <xsd:simpleType>
        <xsd:restriction base="dms:Unknown"/>
      </xsd:simpleType>
    </xsd:element>
    <xsd:element name="_IsCurrentVersion" ma:index="46" nillable="true" ma:displayName="Is Current Version" ma:hidden="true" ma:internalName="_IsCurrentVersion" ma:readOnly="true">
      <xsd:simpleType>
        <xsd:restriction base="dms:Boolean"/>
      </xsd:simpleType>
    </xsd:element>
    <xsd:element name="owshiddenversion" ma:index="50" nillable="true" ma:displayName="owshiddenversion" ma:hidden="true" ma:internalName="owshiddenversion" ma:readOnly="true">
      <xsd:simpleType>
        <xsd:restriction base="dms:Unknown"/>
      </xsd:simpleType>
    </xsd:element>
    <xsd:element name="_UIVersion" ma:index="51" nillable="true" ma:displayName="UI Version" ma:hidden="true" ma:internalName="_UIVersion" ma:readOnly="true">
      <xsd:simpleType>
        <xsd:restriction base="dms:Unknown"/>
      </xsd:simpleType>
    </xsd:element>
    <xsd:element name="_UIVersionString" ma:index="52" nillable="true" ma:displayName="Version" ma:internalName="_UIVersionString" ma:readOnly="true">
      <xsd:simpleType>
        <xsd:restriction base="dms:Text"/>
      </xsd:simpleType>
    </xsd:element>
    <xsd:element name="InstanceID" ma:index="53" nillable="true" ma:displayName="Instance ID" ma:hidden="true" ma:internalName="InstanceID" ma:readOnly="true">
      <xsd:simpleType>
        <xsd:restriction base="dms:Unknown"/>
      </xsd:simpleType>
    </xsd:element>
    <xsd:element name="Order" ma:index="54" nillable="true" ma:displayName="Order" ma:hidden="true" ma:internalName="Order">
      <xsd:simpleType>
        <xsd:restriction base="dms:Number"/>
      </xsd:simpleType>
    </xsd:element>
    <xsd:element name="GUID" ma:index="55" nillable="true" ma:displayName="GUID" ma:hidden="true" ma:internalName="GUID" ma:readOnly="true">
      <xsd:simpleType>
        <xsd:restriction base="dms:Unknown"/>
      </xsd:simpleType>
    </xsd:element>
    <xsd:element name="WorkflowVersion" ma:index="56" nillable="true" ma:displayName="Workflow Version" ma:hidden="true" ma:internalName="WorkflowVersion" ma:readOnly="true">
      <xsd:simpleType>
        <xsd:restriction base="dms:Unknown"/>
      </xsd:simpleType>
    </xsd:element>
    <xsd:element name="WorkflowInstanceID" ma:index="57" nillable="true" ma:displayName="Workflow Instance ID" ma:hidden="true" ma:internalName="WorkflowInstanceID" ma:readOnly="true">
      <xsd:simpleType>
        <xsd:restriction base="dms:Unknown"/>
      </xsd:simpleType>
    </xsd:element>
    <xsd:element name="ParentVersionString" ma:index="58" nillable="true" ma:displayName="Source Version (Converted Document)" ma:hidden="true" ma:list="Docs" ma:internalName="ParentVersionString" ma:readOnly="true" ma:showField="ParentVersionString">
      <xsd:simpleType>
        <xsd:restriction base="dms:Lookup"/>
      </xsd:simpleType>
    </xsd:element>
    <xsd:element name="ParentLeafName" ma:index="59" nillable="true" ma:displayName="Source Name (Converted Document)" ma:hidden="true" ma:list="Docs" ma:internalName="ParentLeafName" ma:readOnly="true" ma:showField="ParentLeafName">
      <xsd:simpleType>
        <xsd:restriction base="dms:Lookup"/>
      </xsd:simpleType>
    </xsd:element>
    <xsd:element name="AutoVersionDisabled" ma:index="60" nillable="true" ma:displayName="AutoVersionDisabled" ma:default="FALSE" ma:hidden="true" ma:internalName="AutoVersionDisabled">
      <xsd:simpleType>
        <xsd:restriction base="dms:Boolean"/>
      </xsd:simpleType>
    </xsd:element>
    <xsd:element name="ItemType" ma:index="61" nillable="true" ma:displayName="ItemType" ma:default="1" ma:hidden="true" ma:internalName="ItemType">
      <xsd:simpleType>
        <xsd:restriction base="dms:Unknown"/>
      </xsd:simpleType>
    </xsd:element>
    <xsd:element name="Description" ma:index="62" nillable="true" ma:displayName="Description" ma:hidden="true" ma:internalName="Description">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 ma:displayName="Content Type" ma:readOnly="true"/>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ContentTypeId xmlns="http://schemas.microsoft.com/sharepoint/v3">0x00AFF503E2DFE84E4187BAF2E3F65ABBA2</ContentTypeId>
    <_SourceUrl xmlns="http://schemas.microsoft.com/sharepoint/v3" xsi:nil="true"/>
    <AutoVersionDisabled xmlns="http://schemas.microsoft.com/sharepoint/v3">false</AutoVersionDisabled>
    <ItemType xmlns="http://schemas.microsoft.com/sharepoint/v3">1</ItemType>
    <Order xmlns="http://schemas.microsoft.com/sharepoint/v3" xsi:nil="true"/>
    <_SharedFileIndex xmlns="http://schemas.microsoft.com/sharepoint/v3" xsi:nil="true"/>
    <MetaInfo xmlns="http://schemas.microsoft.com/sharepoint/v3" xsi:nil="true"/>
    <Description xmlns="http://schemas.microsoft.com/sharepoint/v3" xsi:nil="true"/>
  </documentManagement>
</p:properties>
</file>

<file path=customXml/itemProps1.xml><?xml version="1.0" encoding="utf-8"?>
<ds:datastoreItem xmlns:ds="http://schemas.openxmlformats.org/officeDocument/2006/customXml" ds:itemID="{29C79C07-E3FB-4A2D-9544-F13AD5B1407D}"/>
</file>

<file path=customXml/itemProps2.xml><?xml version="1.0" encoding="utf-8"?>
<ds:datastoreItem xmlns:ds="http://schemas.openxmlformats.org/officeDocument/2006/customXml" ds:itemID="{55731C50-EDA7-4E72-A4D9-9F9C017776D7}"/>
</file>

<file path=docProps/app.xml><?xml version="1.0" encoding="utf-8"?>
<Properties xmlns="http://schemas.openxmlformats.org/officeDocument/2006/extended-properties" xmlns:vt="http://schemas.openxmlformats.org/officeDocument/2006/docPropsVTypes">
  <Template>Basic Lab</Template>
  <TotalTime>18</TotalTime>
  <Words>435</Words>
  <Application>Microsoft Office PowerPoint</Application>
  <PresentationFormat>On-screen Show (4:3)</PresentationFormat>
  <Paragraphs>78</Paragraphs>
  <Slides>26</Slides>
  <Notes>16</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Basic Lab</vt:lpstr>
      <vt:lpstr> mobile people, mobile societies, mobile cultures not just mobile learning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people, mobile societies, mobile cultures not just mobile learning</dc:title>
  <dc:creator>John Traxler</dc:creator>
  <cp:lastModifiedBy>John Traxler</cp:lastModifiedBy>
  <cp:revision>3</cp:revision>
  <dcterms:created xsi:type="dcterms:W3CDTF">2010-04-23T17:22:39Z</dcterms:created>
  <dcterms:modified xsi:type="dcterms:W3CDTF">2010-06-03T19:17:08Z</dcterms:modified>
  <cp:contentType>_Docs_</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ddDocumentEventProcessedId">
    <vt:lpwstr>7a7c927c-039c-4bf9-8dae-6cc17b8f8f2d</vt:lpwstr>
  </property>
</Properties>
</file>